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6" r:id="rId6"/>
    <p:sldId id="267" r:id="rId7"/>
    <p:sldId id="268" r:id="rId8"/>
    <p:sldId id="273" r:id="rId9"/>
    <p:sldId id="274" r:id="rId10"/>
    <p:sldId id="275" r:id="rId11"/>
    <p:sldId id="282" r:id="rId12"/>
    <p:sldId id="283" r:id="rId13"/>
    <p:sldId id="284" r:id="rId14"/>
    <p:sldId id="288" r:id="rId15"/>
    <p:sldId id="289" r:id="rId16"/>
    <p:sldId id="290" r:id="rId17"/>
    <p:sldId id="296" r:id="rId18"/>
    <p:sldId id="297" r:id="rId19"/>
    <p:sldId id="298" r:id="rId20"/>
    <p:sldId id="299" r:id="rId2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472" autoAdjust="0"/>
  </p:normalViewPr>
  <p:slideViewPr>
    <p:cSldViewPr>
      <p:cViewPr varScale="1">
        <p:scale>
          <a:sx n="61" d="100"/>
          <a:sy n="61" d="100"/>
        </p:scale>
        <p:origin x="-8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6" y="645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CC2C4-C8DF-4553-8F67-427EC152EE43}" type="datetimeFigureOut">
              <a:rPr lang="zh-TW" altLang="en-US" smtClean="0"/>
              <a:pPr/>
              <a:t>2015/6/3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8255E-831F-4DDA-943B-1D41AA2208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B832D-6AB9-4274-B668-C42520F0BF37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B3F6-3C77-4D27-B37E-C6FAC94F1991}" type="datetimeFigureOut">
              <a:rPr lang="zh-TW" altLang="en-US" smtClean="0"/>
              <a:pPr/>
              <a:t>2015/6/3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5EB3-E204-46C3-ADEF-F3BECEBE57C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B3F6-3C77-4D27-B37E-C6FAC94F1991}" type="datetimeFigureOut">
              <a:rPr lang="zh-TW" altLang="en-US" smtClean="0"/>
              <a:pPr/>
              <a:t>2015/6/3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5EB3-E204-46C3-ADEF-F3BECEBE57C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B3F6-3C77-4D27-B37E-C6FAC94F1991}" type="datetimeFigureOut">
              <a:rPr lang="zh-TW" altLang="en-US" smtClean="0"/>
              <a:pPr/>
              <a:t>2015/6/3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5EB3-E204-46C3-ADEF-F3BECEBE57C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B3F6-3C77-4D27-B37E-C6FAC94F1991}" type="datetimeFigureOut">
              <a:rPr lang="zh-TW" altLang="en-US" smtClean="0"/>
              <a:pPr/>
              <a:t>2015/6/3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5EB3-E204-46C3-ADEF-F3BECEBE57C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B3F6-3C77-4D27-B37E-C6FAC94F1991}" type="datetimeFigureOut">
              <a:rPr lang="zh-TW" altLang="en-US" smtClean="0"/>
              <a:pPr/>
              <a:t>2015/6/3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5EB3-E204-46C3-ADEF-F3BECEBE57C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B3F6-3C77-4D27-B37E-C6FAC94F1991}" type="datetimeFigureOut">
              <a:rPr lang="zh-TW" altLang="en-US" smtClean="0"/>
              <a:pPr/>
              <a:t>2015/6/3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5EB3-E204-46C3-ADEF-F3BECEBE57C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B3F6-3C77-4D27-B37E-C6FAC94F1991}" type="datetimeFigureOut">
              <a:rPr lang="zh-TW" altLang="en-US" smtClean="0"/>
              <a:pPr/>
              <a:t>2015/6/3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5EB3-E204-46C3-ADEF-F3BECEBE57C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B3F6-3C77-4D27-B37E-C6FAC94F1991}" type="datetimeFigureOut">
              <a:rPr lang="zh-TW" altLang="en-US" smtClean="0"/>
              <a:pPr/>
              <a:t>2015/6/3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5EB3-E204-46C3-ADEF-F3BECEBE57C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B3F6-3C77-4D27-B37E-C6FAC94F1991}" type="datetimeFigureOut">
              <a:rPr lang="zh-TW" altLang="en-US" smtClean="0"/>
              <a:pPr/>
              <a:t>2015/6/3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5EB3-E204-46C3-ADEF-F3BECEBE57C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B3F6-3C77-4D27-B37E-C6FAC94F1991}" type="datetimeFigureOut">
              <a:rPr lang="zh-TW" altLang="en-US" smtClean="0"/>
              <a:pPr/>
              <a:t>2015/6/3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5EB3-E204-46C3-ADEF-F3BECEBE57C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B3F6-3C77-4D27-B37E-C6FAC94F1991}" type="datetimeFigureOut">
              <a:rPr lang="zh-TW" altLang="en-US" smtClean="0"/>
              <a:pPr/>
              <a:t>2015/6/3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5EB3-E204-46C3-ADEF-F3BECEBE57C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9B3F6-3C77-4D27-B37E-C6FAC94F1991}" type="datetimeFigureOut">
              <a:rPr lang="zh-TW" altLang="en-US" smtClean="0"/>
              <a:pPr/>
              <a:t>2015/6/3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65EB3-E204-46C3-ADEF-F3BECEBE57C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JCM OSCE Questions 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Caritas Medical Centre </a:t>
            </a:r>
          </a:p>
          <a:p>
            <a:r>
              <a:rPr lang="en-US" altLang="zh-TW" dirty="0" smtClean="0"/>
              <a:t>3 June,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 smtClean="0"/>
              <a:t>3a. What do mothballs contain?</a:t>
            </a:r>
          </a:p>
          <a:p>
            <a:r>
              <a:rPr lang="en-US" altLang="zh-HK" dirty="0"/>
              <a:t>3b. What does the urine sample signify?</a:t>
            </a:r>
          </a:p>
          <a:p>
            <a:r>
              <a:rPr lang="en-US" altLang="zh-HK" dirty="0" smtClean="0"/>
              <a:t>3c. </a:t>
            </a:r>
            <a:r>
              <a:rPr lang="en-US" altLang="zh-HK" dirty="0"/>
              <a:t>Which kind of mothball had the patient taken?</a:t>
            </a:r>
          </a:p>
          <a:p>
            <a:r>
              <a:rPr lang="en-US" altLang="zh-HK" dirty="0" smtClean="0"/>
              <a:t>3d. How do you distinguish different mothballs clinically?</a:t>
            </a:r>
          </a:p>
          <a:p>
            <a:r>
              <a:rPr lang="en-US" altLang="zh-HK" dirty="0" smtClean="0"/>
              <a:t>3e. What are the potential complications of this patient?</a:t>
            </a:r>
          </a:p>
          <a:p>
            <a:endParaRPr lang="zh-HK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2699792" y="548679"/>
            <a:ext cx="41764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/>
              <a:t>Question </a:t>
            </a:r>
            <a:r>
              <a:rPr lang="en-US" altLang="zh-TW" sz="4800" dirty="0" smtClean="0"/>
              <a:t>3 </a:t>
            </a:r>
            <a:endParaRPr lang="zh-HK" alt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384423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</a:t>
            </a:r>
            <a:r>
              <a:rPr lang="en-US" altLang="zh-TW" baseline="0" dirty="0" smtClean="0"/>
              <a:t> 4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 18 year old boy presents to the ED one day after injuring his right ankle while skateboarding.  He was attempting to jump and landed with a twisted ankle. He cannot bear weight.  His ankle was swollen.  X ray was taken</a:t>
            </a:r>
            <a:endParaRPr lang="zh-TW" altLang="zh-TW" sz="3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548680"/>
            <a:ext cx="4216110" cy="5721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Question 4 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/>
              <a:t>4a. What is the X-ray finding</a:t>
            </a:r>
            <a:r>
              <a:rPr lang="en-US" altLang="zh-HK" dirty="0" smtClean="0"/>
              <a:t>?</a:t>
            </a:r>
          </a:p>
          <a:p>
            <a:r>
              <a:rPr lang="en-US" altLang="zh-HK" dirty="0" smtClean="0"/>
              <a:t>4b. What is the mechanism of injury?</a:t>
            </a:r>
          </a:p>
          <a:p>
            <a:r>
              <a:rPr lang="en-US" altLang="zh-HK" dirty="0" smtClean="0"/>
              <a:t>4c. How do you treat this type of injury?</a:t>
            </a:r>
          </a:p>
          <a:p>
            <a:endParaRPr lang="zh-HK" altLang="en-US" dirty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175248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5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TW" dirty="0" smtClean="0"/>
              <a:t>A 20 year-old</a:t>
            </a:r>
            <a:r>
              <a:rPr lang="en-US" altLang="zh-TW" baseline="0" dirty="0" smtClean="0"/>
              <a:t> man attended AED after suffering a squash ball injury to his left eye.  His vision is 20/20 bilaterally.  He has no tenderness over his facial bones.  He has normal and painless extra-ocular movements.  He denies any </a:t>
            </a:r>
            <a:r>
              <a:rPr lang="en-US" altLang="zh-TW" baseline="0" dirty="0" err="1" smtClean="0"/>
              <a:t>diplopia</a:t>
            </a:r>
            <a:r>
              <a:rPr lang="en-US" altLang="zh-TW" baseline="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0538" y="1600200"/>
            <a:ext cx="588292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Question 5 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/>
              <a:t>5a. What is the diagnosis </a:t>
            </a:r>
            <a:r>
              <a:rPr lang="en-US" altLang="zh-HK" dirty="0" smtClean="0"/>
              <a:t>?</a:t>
            </a:r>
          </a:p>
          <a:p>
            <a:r>
              <a:rPr lang="en-US" altLang="zh-HK" dirty="0" smtClean="0"/>
              <a:t>5b. Name three causes of this condition</a:t>
            </a:r>
            <a:endParaRPr lang="zh-HK" altLang="en-US" dirty="0"/>
          </a:p>
          <a:p>
            <a:r>
              <a:rPr lang="en-US" altLang="zh-HK" dirty="0" smtClean="0"/>
              <a:t>5c.</a:t>
            </a:r>
            <a:r>
              <a:rPr lang="en-US" altLang="zh-HK" baseline="0" dirty="0" smtClean="0"/>
              <a:t> Describe the grading system of this condition</a:t>
            </a:r>
          </a:p>
          <a:p>
            <a:r>
              <a:rPr lang="en-US" altLang="zh-HK" baseline="0" dirty="0" smtClean="0"/>
              <a:t>5d. What treatments are recommended for this patient?</a:t>
            </a:r>
          </a:p>
          <a:p>
            <a:r>
              <a:rPr lang="en-US" altLang="zh-HK" baseline="0" dirty="0" smtClean="0"/>
              <a:t>5e. Name 3 potential complications 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20622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</a:t>
            </a:r>
            <a:r>
              <a:rPr lang="en-US" altLang="zh-TW" baseline="0" dirty="0" smtClean="0"/>
              <a:t> 6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An </a:t>
            </a:r>
            <a:r>
              <a:rPr lang="en-US" altLang="zh-TW" dirty="0" smtClean="0"/>
              <a:t>five-year-old </a:t>
            </a:r>
            <a:r>
              <a:rPr lang="en-US" altLang="zh-TW" dirty="0" smtClean="0"/>
              <a:t>boy is brought by his parents to the AED, complaining of severe abdominal cramps, recurrent vomiting, joint pain and lower limb rash for 1 day.  Parents recall that the patient had a febrile illness with dry cough and running nose a week ago</a:t>
            </a:r>
          </a:p>
          <a:p>
            <a:r>
              <a:rPr lang="en-US" altLang="zh-TW" dirty="0" smtClean="0"/>
              <a:t>Temp 38.7C, heart rate 128/min, RR 24/min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556792"/>
            <a:ext cx="338828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1484784"/>
            <a:ext cx="3649985" cy="4777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HK" dirty="0" smtClean="0"/>
              <a:t>Question 6 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/>
              <a:t>6a. What is your diagnosis ? Name 3 other important diagnoses that need to rule </a:t>
            </a:r>
            <a:r>
              <a:rPr lang="en-US" altLang="zh-HK" dirty="0" smtClean="0"/>
              <a:t>out.</a:t>
            </a:r>
          </a:p>
          <a:p>
            <a:r>
              <a:rPr lang="en-US" altLang="zh-HK" dirty="0" smtClean="0"/>
              <a:t>6b. What is the primary cause of this condition?</a:t>
            </a:r>
          </a:p>
          <a:p>
            <a:r>
              <a:rPr lang="en-US" altLang="zh-HK" dirty="0" smtClean="0"/>
              <a:t>6c. Name 3 investigations</a:t>
            </a:r>
            <a:r>
              <a:rPr lang="en-US" altLang="zh-HK" dirty="0"/>
              <a:t>.</a:t>
            </a:r>
            <a:endParaRPr lang="en-US" altLang="zh-HK" dirty="0" smtClean="0"/>
          </a:p>
          <a:p>
            <a:r>
              <a:rPr lang="en-US" altLang="zh-HK" dirty="0" smtClean="0"/>
              <a:t>6d. What is the treatment?</a:t>
            </a:r>
          </a:p>
          <a:p>
            <a:r>
              <a:rPr lang="en-US" altLang="zh-HK" dirty="0" smtClean="0"/>
              <a:t>6e. Name 4 complications. </a:t>
            </a:r>
            <a:endParaRPr lang="en-US" altLang="zh-HK" dirty="0" smtClean="0"/>
          </a:p>
        </p:txBody>
      </p:sp>
    </p:spTree>
    <p:extLst>
      <p:ext uri="{BB962C8B-B14F-4D97-AF65-F5344CB8AC3E}">
        <p14:creationId xmlns:p14="http://schemas.microsoft.com/office/powerpoint/2010/main" xmlns="" val="117180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Question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r>
              <a:rPr lang="en-US" altLang="zh-TW" dirty="0"/>
              <a:t>A 30-year-old man presented to the </a:t>
            </a:r>
            <a:r>
              <a:rPr lang="en-US" altLang="zh-TW" dirty="0" smtClean="0"/>
              <a:t>AED with </a:t>
            </a:r>
            <a:r>
              <a:rPr lang="en-US" altLang="zh-TW" dirty="0"/>
              <a:t>acute onset of bilateral lower </a:t>
            </a:r>
            <a:r>
              <a:rPr lang="en-US" altLang="zh-TW" dirty="0" smtClean="0"/>
              <a:t>limb weakness</a:t>
            </a:r>
            <a:r>
              <a:rPr lang="en-US" altLang="zh-TW" dirty="0"/>
              <a:t>. He also complained of recent weight loss of 10 lbs in 2 months.  Physical examination found marked </a:t>
            </a:r>
            <a:r>
              <a:rPr lang="en-US" altLang="zh-TW" dirty="0" smtClean="0"/>
              <a:t>decreased </a:t>
            </a:r>
            <a:r>
              <a:rPr lang="en-US" altLang="zh-TW" dirty="0"/>
              <a:t>in proximal muscle </a:t>
            </a:r>
            <a:r>
              <a:rPr lang="en-US" altLang="zh-TW" dirty="0" smtClean="0"/>
              <a:t>power, </a:t>
            </a:r>
            <a:r>
              <a:rPr lang="en-US" altLang="zh-TW" dirty="0"/>
              <a:t>with decreased deep tendon reflexes.  </a:t>
            </a:r>
            <a:r>
              <a:rPr lang="en-US" altLang="zh-TW" dirty="0" smtClean="0"/>
              <a:t>His vital signs:</a:t>
            </a:r>
            <a:r>
              <a:rPr lang="en-US" altLang="zh-TW" baseline="0" dirty="0" smtClean="0"/>
              <a:t> BP 110/54mmHg, P 110/min; </a:t>
            </a:r>
            <a:r>
              <a:rPr lang="en-US" altLang="zh-TW" dirty="0" smtClean="0"/>
              <a:t>An </a:t>
            </a:r>
            <a:r>
              <a:rPr lang="en-US" altLang="zh-TW" dirty="0"/>
              <a:t>ECG was performed. </a:t>
            </a:r>
            <a:r>
              <a:rPr lang="en-US" altLang="zh-TW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140968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END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 smtClean="0"/>
          </a:p>
          <a:p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C:\Users\LKF\Desktop\F1_large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84784"/>
            <a:ext cx="7488882" cy="4350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Question 1 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 smtClean="0"/>
              <a:t>1a. Describe the ECG finding.</a:t>
            </a:r>
          </a:p>
          <a:p>
            <a:r>
              <a:rPr lang="en-US" altLang="zh-HK" dirty="0" smtClean="0"/>
              <a:t>1b. What is your diagnosis?</a:t>
            </a:r>
          </a:p>
          <a:p>
            <a:r>
              <a:rPr lang="en-US" altLang="zh-HK" dirty="0" smtClean="0"/>
              <a:t>1c. Name 3 important steps in managing this patient </a:t>
            </a:r>
          </a:p>
          <a:p>
            <a:r>
              <a:rPr lang="en-US" altLang="zh-HK" dirty="0" smtClean="0"/>
              <a:t>1d. Name 3 precipitating factors for this condition </a:t>
            </a:r>
          </a:p>
          <a:p>
            <a:r>
              <a:rPr lang="en-US" altLang="zh-HK" dirty="0" smtClean="0"/>
              <a:t>1e. Suggest 1 prophylactic medication to prevent this condition from happening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322472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2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</a:t>
            </a:r>
            <a:r>
              <a:rPr lang="en-US" altLang="zh-TW" baseline="0" dirty="0" smtClean="0"/>
              <a:t> </a:t>
            </a:r>
            <a:r>
              <a:rPr lang="en-US" altLang="zh-TW" baseline="0" dirty="0" smtClean="0"/>
              <a:t>45-year-old </a:t>
            </a:r>
            <a:r>
              <a:rPr lang="en-US" altLang="zh-TW" baseline="0" dirty="0" smtClean="0"/>
              <a:t>man</a:t>
            </a:r>
            <a:r>
              <a:rPr lang="en-US" altLang="zh-TW" dirty="0" smtClean="0"/>
              <a:t> chronic drinker was sent by ambulance to ED for confusion and vomiting. </a:t>
            </a:r>
            <a:r>
              <a:rPr lang="en-US" altLang="zh-TW" baseline="0" dirty="0" smtClean="0"/>
              <a:t>He was unable to take food for 3 days.</a:t>
            </a:r>
            <a:r>
              <a:rPr lang="en-US" altLang="zh-TW" dirty="0" smtClean="0"/>
              <a:t>  </a:t>
            </a:r>
            <a:r>
              <a:rPr lang="en-US" altLang="zh-TW" baseline="0" dirty="0" smtClean="0"/>
              <a:t>Blood results as follows: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Blood</a:t>
            </a:r>
            <a:r>
              <a:rPr lang="en-US" altLang="zh-TW" baseline="0" dirty="0" smtClean="0"/>
              <a:t> results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WCC 11.6</a:t>
            </a:r>
            <a:r>
              <a:rPr lang="en-US" altLang="zh-TW" baseline="0" dirty="0" smtClean="0"/>
              <a:t> x 10^9/L</a:t>
            </a:r>
          </a:p>
          <a:p>
            <a:r>
              <a:rPr lang="en-US" altLang="zh-TW" baseline="0" dirty="0" err="1" smtClean="0"/>
              <a:t>Hb</a:t>
            </a:r>
            <a:r>
              <a:rPr lang="en-US" altLang="zh-TW" baseline="0" dirty="0" smtClean="0"/>
              <a:t> 15.7 g/</a:t>
            </a:r>
            <a:r>
              <a:rPr lang="en-US" altLang="zh-TW" baseline="0" dirty="0" err="1" smtClean="0"/>
              <a:t>dL</a:t>
            </a:r>
            <a:endParaRPr lang="en-US" altLang="zh-TW" baseline="0" dirty="0" smtClean="0"/>
          </a:p>
          <a:p>
            <a:r>
              <a:rPr lang="en-US" altLang="zh-TW" baseline="0" dirty="0" smtClean="0"/>
              <a:t>MCV 105.2 </a:t>
            </a:r>
            <a:r>
              <a:rPr lang="en-US" altLang="zh-TW" baseline="0" dirty="0" err="1" smtClean="0"/>
              <a:t>fL</a:t>
            </a:r>
            <a:endParaRPr lang="en-US" altLang="zh-TW" baseline="0" dirty="0" smtClean="0"/>
          </a:p>
          <a:p>
            <a:r>
              <a:rPr lang="en-US" altLang="zh-TW" baseline="0" dirty="0" smtClean="0"/>
              <a:t>Na 140 </a:t>
            </a:r>
            <a:r>
              <a:rPr lang="en-US" altLang="zh-TW" baseline="0" dirty="0" err="1" smtClean="0"/>
              <a:t>mmol</a:t>
            </a:r>
            <a:r>
              <a:rPr lang="en-US" altLang="zh-TW" baseline="0" dirty="0" smtClean="0"/>
              <a:t>/L</a:t>
            </a:r>
          </a:p>
          <a:p>
            <a:r>
              <a:rPr lang="en-US" altLang="zh-TW" baseline="0" dirty="0" smtClean="0"/>
              <a:t>K 3.8 </a:t>
            </a:r>
            <a:r>
              <a:rPr lang="en-US" altLang="zh-TW" baseline="0" dirty="0" err="1" smtClean="0"/>
              <a:t>mmol</a:t>
            </a:r>
            <a:r>
              <a:rPr lang="en-US" altLang="zh-TW" baseline="0" dirty="0" smtClean="0"/>
              <a:t>/L </a:t>
            </a:r>
          </a:p>
          <a:p>
            <a:r>
              <a:rPr lang="en-US" altLang="zh-TW" dirty="0" smtClean="0"/>
              <a:t>Cr 150 </a:t>
            </a:r>
            <a:r>
              <a:rPr lang="en-US" altLang="zh-TW" dirty="0" err="1" smtClean="0"/>
              <a:t>mmol</a:t>
            </a:r>
            <a:r>
              <a:rPr lang="en-US" altLang="zh-TW" dirty="0" smtClean="0"/>
              <a:t>/L </a:t>
            </a:r>
            <a:endParaRPr lang="en-US" altLang="zh-TW" baseline="0" dirty="0" smtClean="0"/>
          </a:p>
          <a:p>
            <a:r>
              <a:rPr lang="en-US" altLang="zh-TW" baseline="0" dirty="0" smtClean="0"/>
              <a:t>AST 414 u/L </a:t>
            </a:r>
          </a:p>
          <a:p>
            <a:r>
              <a:rPr lang="en-US" altLang="zh-TW" baseline="0" dirty="0" smtClean="0"/>
              <a:t>ALT 198 u/L</a:t>
            </a:r>
          </a:p>
          <a:p>
            <a:r>
              <a:rPr lang="en-US" altLang="zh-TW" baseline="0" dirty="0" err="1" smtClean="0"/>
              <a:t>Bilirubin</a:t>
            </a:r>
            <a:r>
              <a:rPr lang="en-US" altLang="zh-TW" baseline="0" dirty="0" smtClean="0"/>
              <a:t> 44mol/L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2a.  Explain the likely cause of the abnormalities in patient’s blood tests </a:t>
            </a:r>
          </a:p>
          <a:p>
            <a:r>
              <a:rPr lang="en-US" altLang="zh-TW" dirty="0" smtClean="0"/>
              <a:t>2b. Give 4 physical signs on examination of hands that are suggestive of chronic liver disease </a:t>
            </a:r>
          </a:p>
          <a:p>
            <a:r>
              <a:rPr lang="en-US" altLang="zh-TW" dirty="0" smtClean="0"/>
              <a:t>2c. Give 3 features of acute delirium tremens</a:t>
            </a:r>
          </a:p>
          <a:p>
            <a:r>
              <a:rPr lang="en-US" altLang="zh-TW" dirty="0" smtClean="0"/>
              <a:t>2d. Outline the ER management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3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TW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35 </a:t>
            </a:r>
            <a:r>
              <a:rPr lang="en-US" altLang="zh-TW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year-old-man</a:t>
            </a:r>
            <a:r>
              <a:rPr lang="en-US" altLang="zh-TW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with good past health, attempted suicide by taking</a:t>
            </a:r>
            <a:r>
              <a:rPr lang="en-US" altLang="zh-TW" sz="3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zh-TW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pack of mothballs two days ago.  He was sent by ambulance to AED with a complaint of increasing</a:t>
            </a:r>
            <a:r>
              <a:rPr lang="en-US" altLang="zh-TW" sz="3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zh-TW" sz="3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generalised</a:t>
            </a:r>
            <a:r>
              <a:rPr lang="en-US" altLang="zh-TW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weakness.  On arrival, he had stable vital signs and was fully conscious.  Urine sample was saved.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692696"/>
            <a:ext cx="430740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文字方塊 4"/>
          <p:cNvSpPr txBox="1"/>
          <p:nvPr/>
        </p:nvSpPr>
        <p:spPr>
          <a:xfrm>
            <a:off x="3563888" y="5445224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/>
              <a:t>Urine sample </a:t>
            </a:r>
            <a:endParaRPr lang="zh-TW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611</Words>
  <Application>Microsoft Office PowerPoint</Application>
  <PresentationFormat>如螢幕大小 (4:3)</PresentationFormat>
  <Paragraphs>61</Paragraphs>
  <Slides>20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1" baseType="lpstr">
      <vt:lpstr>Office 佈景主題</vt:lpstr>
      <vt:lpstr>JCM OSCE Questions </vt:lpstr>
      <vt:lpstr> Question 1</vt:lpstr>
      <vt:lpstr>投影片 3</vt:lpstr>
      <vt:lpstr>Question 1 </vt:lpstr>
      <vt:lpstr>Question 2 </vt:lpstr>
      <vt:lpstr>Blood results </vt:lpstr>
      <vt:lpstr>投影片 7</vt:lpstr>
      <vt:lpstr>Question 3 </vt:lpstr>
      <vt:lpstr>投影片 9</vt:lpstr>
      <vt:lpstr>投影片 10</vt:lpstr>
      <vt:lpstr>Question 4 </vt:lpstr>
      <vt:lpstr>投影片 12</vt:lpstr>
      <vt:lpstr>Question 4 </vt:lpstr>
      <vt:lpstr>Question 5 </vt:lpstr>
      <vt:lpstr>投影片 15</vt:lpstr>
      <vt:lpstr>Question 5 </vt:lpstr>
      <vt:lpstr>Question 6</vt:lpstr>
      <vt:lpstr>投影片 18</vt:lpstr>
      <vt:lpstr>Question 6 </vt:lpstr>
      <vt:lpstr>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LKF</dc:creator>
  <cp:lastModifiedBy>LKF</cp:lastModifiedBy>
  <cp:revision>7</cp:revision>
  <dcterms:created xsi:type="dcterms:W3CDTF">2015-05-31T21:27:52Z</dcterms:created>
  <dcterms:modified xsi:type="dcterms:W3CDTF">2015-06-03T02:07:41Z</dcterms:modified>
</cp:coreProperties>
</file>